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5.jpg" ContentType="image/jpeg"/>
  <Override PartName="/ppt/media/image6.jpg" ContentType="image/jpeg"/>
  <Override PartName="/ppt/media/image8.jpg" ContentType="image/jpeg"/>
  <Override PartName="/ppt/media/image11.jp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77" r:id="rId5"/>
    <p:sldId id="267" r:id="rId6"/>
    <p:sldId id="269" r:id="rId7"/>
    <p:sldId id="276" r:id="rId8"/>
    <p:sldId id="273" r:id="rId9"/>
    <p:sldId id="274" r:id="rId10"/>
    <p:sldId id="275" r:id="rId11"/>
    <p:sldId id="272" r:id="rId12"/>
    <p:sldId id="278" r:id="rId13"/>
    <p:sldId id="265" r:id="rId14"/>
    <p:sldId id="266" r:id="rId15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sack" initials="U" lastIdx="1" clrIdx="0">
    <p:extLst>
      <p:ext uri="{19B8F6BF-5375-455C-9EA6-DF929625EA0E}">
        <p15:presenceInfo xmlns:p15="http://schemas.microsoft.com/office/powerpoint/2012/main" userId="3bfedeb491dde01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726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2.jpg>
</file>

<file path=ppt/media/image3.jpg>
</file>

<file path=ppt/media/image4.png>
</file>

<file path=ppt/media/image5.jpg>
</file>

<file path=ppt/media/image6.jpg>
</file>

<file path=ppt/media/image7.jpeg>
</file>

<file path=ppt/media/image8.jp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2400300" y="1791766"/>
            <a:ext cx="4343400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200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2000" y="0"/>
                </a:moveTo>
                <a:lnTo>
                  <a:pt x="0" y="0"/>
                </a:lnTo>
                <a:lnTo>
                  <a:pt x="0" y="5143500"/>
                </a:lnTo>
                <a:lnTo>
                  <a:pt x="4572000" y="5143500"/>
                </a:lnTo>
                <a:lnTo>
                  <a:pt x="4572000" y="0"/>
                </a:lnTo>
                <a:close/>
              </a:path>
            </a:pathLst>
          </a:custGeom>
          <a:solidFill>
            <a:srgbClr val="ED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72000" y="0"/>
            <a:ext cx="4572000" cy="2161031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572000" y="2161032"/>
            <a:ext cx="1409699" cy="2982467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7734300" y="2161032"/>
            <a:ext cx="1409699" cy="298246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rgbClr val="1F272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rgbClr val="1F272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rgbClr val="1F272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572000" y="0"/>
            <a:ext cx="4572000" cy="5143500"/>
          </a:xfrm>
          <a:custGeom>
            <a:avLst/>
            <a:gdLst/>
            <a:ahLst/>
            <a:cxnLst/>
            <a:rect l="l" t="t" r="r" b="b"/>
            <a:pathLst>
              <a:path w="4572000" h="5143500">
                <a:moveTo>
                  <a:pt x="4572000" y="0"/>
                </a:moveTo>
                <a:lnTo>
                  <a:pt x="0" y="0"/>
                </a:lnTo>
                <a:lnTo>
                  <a:pt x="0" y="5143500"/>
                </a:lnTo>
                <a:lnTo>
                  <a:pt x="4572000" y="5143500"/>
                </a:lnTo>
                <a:lnTo>
                  <a:pt x="4572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5029962" y="4496561"/>
            <a:ext cx="468630" cy="0"/>
          </a:xfrm>
          <a:custGeom>
            <a:avLst/>
            <a:gdLst/>
            <a:ahLst/>
            <a:cxnLst/>
            <a:rect l="l" t="t" r="r" b="b"/>
            <a:pathLst>
              <a:path w="468629">
                <a:moveTo>
                  <a:pt x="0" y="0"/>
                </a:moveTo>
                <a:lnTo>
                  <a:pt x="468299" y="0"/>
                </a:lnTo>
              </a:path>
            </a:pathLst>
          </a:custGeom>
          <a:ln w="19050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93043" y="1818698"/>
            <a:ext cx="7957913" cy="13055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rgbClr val="1F2729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57200" y="1183005"/>
            <a:ext cx="822960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2400" y="0"/>
            <a:ext cx="9144762" cy="5143500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589174" y="892841"/>
            <a:ext cx="789876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dirty="0">
                <a:solidFill>
                  <a:srgbClr val="424242"/>
                </a:solidFill>
                <a:latin typeface="Times New Roman"/>
                <a:cs typeface="Times New Roman"/>
              </a:rPr>
              <a:t>Airframe</a:t>
            </a:r>
            <a:r>
              <a:rPr sz="6000" spc="-55" dirty="0">
                <a:solidFill>
                  <a:srgbClr val="424242"/>
                </a:solidFill>
                <a:latin typeface="Times New Roman"/>
                <a:cs typeface="Times New Roman"/>
              </a:rPr>
              <a:t> </a:t>
            </a:r>
            <a:r>
              <a:rPr sz="6000" dirty="0">
                <a:solidFill>
                  <a:srgbClr val="424242"/>
                </a:solidFill>
                <a:latin typeface="Times New Roman"/>
                <a:cs typeface="Times New Roman"/>
              </a:rPr>
              <a:t>Progress</a:t>
            </a:r>
            <a:r>
              <a:rPr sz="6000" spc="-40" dirty="0">
                <a:solidFill>
                  <a:srgbClr val="424242"/>
                </a:solidFill>
                <a:latin typeface="Times New Roman"/>
                <a:cs typeface="Times New Roman"/>
              </a:rPr>
              <a:t> </a:t>
            </a:r>
            <a:r>
              <a:rPr sz="6000" spc="-5" dirty="0">
                <a:solidFill>
                  <a:srgbClr val="424242"/>
                </a:solidFill>
                <a:latin typeface="Times New Roman"/>
                <a:cs typeface="Times New Roman"/>
              </a:rPr>
              <a:t>Report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37430" y="3558094"/>
            <a:ext cx="146685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 smtClean="0">
                <a:solidFill>
                  <a:srgbClr val="1F2729"/>
                </a:solidFill>
                <a:latin typeface="Times New Roman"/>
                <a:cs typeface="Times New Roman"/>
              </a:rPr>
              <a:t>-</a:t>
            </a:r>
            <a:r>
              <a:rPr lang="x-none" sz="2400" dirty="0" smtClean="0">
                <a:solidFill>
                  <a:srgbClr val="1F2729"/>
                </a:solidFill>
                <a:latin typeface="Times New Roman"/>
                <a:cs typeface="Times New Roman"/>
              </a:rPr>
              <a:t>19</a:t>
            </a:r>
            <a:r>
              <a:rPr sz="2400" dirty="0" smtClean="0">
                <a:solidFill>
                  <a:srgbClr val="1F2729"/>
                </a:solidFill>
                <a:latin typeface="Times New Roman"/>
                <a:cs typeface="Times New Roman"/>
              </a:rPr>
              <a:t>/</a:t>
            </a:r>
            <a:r>
              <a:rPr lang="en-US" sz="2400" dirty="0">
                <a:solidFill>
                  <a:srgbClr val="1F2729"/>
                </a:solidFill>
                <a:latin typeface="Times New Roman"/>
                <a:cs typeface="Times New Roman"/>
              </a:rPr>
              <a:t>5</a:t>
            </a:r>
            <a:r>
              <a:rPr sz="2400" dirty="0">
                <a:solidFill>
                  <a:srgbClr val="1F2729"/>
                </a:solidFill>
                <a:latin typeface="Times New Roman"/>
                <a:cs typeface="Times New Roman"/>
              </a:rPr>
              <a:t>/2023-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873501" y="3239261"/>
            <a:ext cx="4000500" cy="0"/>
          </a:xfrm>
          <a:custGeom>
            <a:avLst/>
            <a:gdLst/>
            <a:ahLst/>
            <a:cxnLst/>
            <a:rect l="l" t="t" r="r" b="b"/>
            <a:pathLst>
              <a:path w="4000500">
                <a:moveTo>
                  <a:pt x="0" y="0"/>
                </a:moveTo>
                <a:lnTo>
                  <a:pt x="4000500" y="0"/>
                </a:lnTo>
              </a:path>
            </a:pathLst>
          </a:custGeom>
          <a:ln w="1905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7957913" cy="276999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tabLst/>
              <a:defRPr/>
            </a:pPr>
            <a:r>
              <a:rPr lang="en-US" sz="1800" b="1" kern="1200" dirty="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R</a:t>
            </a:r>
            <a:r>
              <a:rPr lang="x-none" sz="1800" b="1" kern="1200" dirty="0" smtClean="0">
                <a:solidFill>
                  <a:prstClr val="black"/>
                </a:solidFill>
                <a:latin typeface="Calibri"/>
                <a:ea typeface="+mn-ea"/>
                <a:cs typeface="+mn-cs"/>
              </a:rPr>
              <a:t>esults and Observations</a:t>
            </a:r>
            <a:endParaRPr lang="en-US" b="1" dirty="0"/>
          </a:p>
        </p:txBody>
      </p:sp>
      <p:sp>
        <p:nvSpPr>
          <p:cNvPr id="3" name="TextBox 2"/>
          <p:cNvSpPr txBox="1"/>
          <p:nvPr/>
        </p:nvSpPr>
        <p:spPr>
          <a:xfrm>
            <a:off x="685800" y="971550"/>
            <a:ext cx="7848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</a:rPr>
              <a:t>All the parachutes managed to </a:t>
            </a:r>
            <a:r>
              <a:rPr lang="en-US" dirty="0" smtClean="0">
                <a:solidFill>
                  <a:prstClr val="black"/>
                </a:solidFill>
              </a:rPr>
              <a:t>deploy</a:t>
            </a:r>
            <a:r>
              <a:rPr lang="x-none" dirty="0" smtClean="0">
                <a:solidFill>
                  <a:prstClr val="black"/>
                </a:solidFill>
              </a:rPr>
              <a:t>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prstClr val="black"/>
                </a:solidFill>
              </a:rPr>
              <a:t>The </a:t>
            </a:r>
            <a:r>
              <a:rPr lang="en-GB" dirty="0">
                <a:solidFill>
                  <a:prstClr val="black"/>
                </a:solidFill>
              </a:rPr>
              <a:t>distance needed to deploy the parachute was determined by the amount of air trapped inside.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prstClr val="black"/>
                </a:solidFill>
              </a:rPr>
              <a:t>The presence of wind during certain tests affected the performance of the parachutes. </a:t>
            </a:r>
            <a:endParaRPr lang="x-none" dirty="0" smtClean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x-none" dirty="0" smtClean="0">
                <a:solidFill>
                  <a:prstClr val="black"/>
                </a:solidFill>
              </a:rPr>
              <a:t>I</a:t>
            </a:r>
            <a:r>
              <a:rPr lang="en-GB" dirty="0" smtClean="0">
                <a:solidFill>
                  <a:prstClr val="black"/>
                </a:solidFill>
              </a:rPr>
              <a:t>t </a:t>
            </a:r>
            <a:r>
              <a:rPr lang="en-GB" dirty="0">
                <a:solidFill>
                  <a:prstClr val="black"/>
                </a:solidFill>
              </a:rPr>
              <a:t>is vital that the parachute be deployed in relatively calm conditions</a:t>
            </a:r>
            <a:r>
              <a:rPr lang="en-GB" dirty="0" smtClean="0">
                <a:solidFill>
                  <a:prstClr val="black"/>
                </a:solidFill>
              </a:rPr>
              <a:t>.</a:t>
            </a:r>
            <a:endParaRPr lang="x-none" dirty="0" smtClean="0">
              <a:solidFill>
                <a:prstClr val="black"/>
              </a:solidFill>
            </a:endParaRPr>
          </a:p>
          <a:p>
            <a:pPr lvl="0"/>
            <a:r>
              <a:rPr lang="x-none" b="1" dirty="0" smtClean="0">
                <a:solidFill>
                  <a:prstClr val="black"/>
                </a:solidFill>
              </a:rPr>
              <a:t>Way Forward</a:t>
            </a:r>
            <a:endParaRPr lang="en-GB" b="1" dirty="0">
              <a:solidFill>
                <a:prstClr val="black"/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x-none" dirty="0" smtClean="0">
                <a:solidFill>
                  <a:prstClr val="black"/>
                </a:solidFill>
              </a:rPr>
              <a:t>Decide on a</a:t>
            </a:r>
            <a:r>
              <a:rPr lang="en-GB" dirty="0" smtClean="0">
                <a:solidFill>
                  <a:prstClr val="black"/>
                </a:solidFill>
              </a:rPr>
              <a:t> </a:t>
            </a:r>
            <a:r>
              <a:rPr lang="en-GB" dirty="0">
                <a:solidFill>
                  <a:prstClr val="black"/>
                </a:solidFill>
              </a:rPr>
              <a:t>mechanism that will hasten the opening </a:t>
            </a:r>
            <a:r>
              <a:rPr lang="x-none" dirty="0" smtClean="0">
                <a:solidFill>
                  <a:prstClr val="black"/>
                </a:solidFill>
              </a:rPr>
              <a:t>during </a:t>
            </a:r>
            <a:r>
              <a:rPr lang="en-GB" dirty="0" smtClean="0">
                <a:solidFill>
                  <a:prstClr val="black"/>
                </a:solidFill>
              </a:rPr>
              <a:t>the </a:t>
            </a:r>
            <a:r>
              <a:rPr lang="en-GB" dirty="0">
                <a:solidFill>
                  <a:prstClr val="black"/>
                </a:solidFill>
              </a:rPr>
              <a:t>drop test. </a:t>
            </a:r>
          </a:p>
        </p:txBody>
      </p:sp>
    </p:spTree>
    <p:extLst>
      <p:ext uri="{BB962C8B-B14F-4D97-AF65-F5344CB8AC3E}">
        <p14:creationId xmlns:p14="http://schemas.microsoft.com/office/powerpoint/2010/main" val="1166973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3D7D612-39C1-474D-ABDB-C90AA91EC8D2}"/>
              </a:ext>
            </a:extLst>
          </p:cNvPr>
          <p:cNvSpPr txBox="1"/>
          <p:nvPr/>
        </p:nvSpPr>
        <p:spPr>
          <a:xfrm>
            <a:off x="2514600" y="209550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Parachute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6E5BD865-B3FB-4789-B293-B8F7FBF5BC19}"/>
              </a:ext>
            </a:extLst>
          </p:cNvPr>
          <p:cNvSpPr txBox="1"/>
          <p:nvPr/>
        </p:nvSpPr>
        <p:spPr>
          <a:xfrm>
            <a:off x="457200" y="666750"/>
            <a:ext cx="8534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sz="16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FREE DROP TESTING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x-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x-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ntend to do a free-drop test from a high point and measure the rate of descent</a:t>
            </a:r>
          </a:p>
          <a:p>
            <a:r>
              <a:rPr lang="x-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x-none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x-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predetermined test area had a parking lot base.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79014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85751"/>
            <a:ext cx="7957913" cy="762000"/>
          </a:xfrm>
        </p:spPr>
        <p:txBody>
          <a:bodyPr/>
          <a:lstStyle/>
          <a:p>
            <a:r>
              <a:rPr lang="en-US" sz="3200" dirty="0"/>
              <a:t>Nose cone 3D fabrication. 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07" b="26296"/>
          <a:stretch/>
        </p:blipFill>
        <p:spPr>
          <a:xfrm>
            <a:off x="5710379" y="1200150"/>
            <a:ext cx="2431107" cy="2895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81000" y="1047751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x-none" dirty="0" smtClean="0"/>
              <a:t>2 nose cones complete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828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4572000" y="0"/>
            <a:ext cx="4572000" cy="5143500"/>
            <a:chOff x="4572000" y="0"/>
            <a:chExt cx="4572000" cy="5143500"/>
          </a:xfrm>
        </p:grpSpPr>
        <p:sp>
          <p:nvSpPr>
            <p:cNvPr id="3" name="object 3"/>
            <p:cNvSpPr/>
            <p:nvPr/>
          </p:nvSpPr>
          <p:spPr>
            <a:xfrm>
              <a:off x="4572000" y="0"/>
              <a:ext cx="4572000" cy="5143500"/>
            </a:xfrm>
            <a:custGeom>
              <a:avLst/>
              <a:gdLst/>
              <a:ahLst/>
              <a:cxnLst/>
              <a:rect l="l" t="t" r="r" b="b"/>
              <a:pathLst>
                <a:path w="4572000" h="5143500">
                  <a:moveTo>
                    <a:pt x="4572000" y="0"/>
                  </a:moveTo>
                  <a:lnTo>
                    <a:pt x="0" y="0"/>
                  </a:lnTo>
                  <a:lnTo>
                    <a:pt x="0" y="5143500"/>
                  </a:lnTo>
                  <a:lnTo>
                    <a:pt x="4572000" y="5143500"/>
                  </a:lnTo>
                  <a:lnTo>
                    <a:pt x="4572000" y="0"/>
                  </a:lnTo>
                  <a:close/>
                </a:path>
              </a:pathLst>
            </a:custGeom>
            <a:solidFill>
              <a:srgbClr val="1F272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029962" y="4496561"/>
              <a:ext cx="468630" cy="0"/>
            </a:xfrm>
            <a:custGeom>
              <a:avLst/>
              <a:gdLst/>
              <a:ahLst/>
              <a:cxnLst/>
              <a:rect l="l" t="t" r="r" b="b"/>
              <a:pathLst>
                <a:path w="468629">
                  <a:moveTo>
                    <a:pt x="0" y="0"/>
                  </a:moveTo>
                  <a:lnTo>
                    <a:pt x="468299" y="0"/>
                  </a:lnTo>
                </a:path>
              </a:pathLst>
            </a:custGeom>
            <a:ln w="19050">
              <a:solidFill>
                <a:srgbClr val="62D296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93043" y="1818698"/>
            <a:ext cx="3902757" cy="13054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NEXT</a:t>
            </a:r>
            <a:r>
              <a:rPr spc="-100" dirty="0"/>
              <a:t> </a:t>
            </a:r>
            <a:r>
              <a:rPr dirty="0"/>
              <a:t>WEEK’S</a:t>
            </a:r>
          </a:p>
          <a:p>
            <a:pPr marL="134620">
              <a:lnSpc>
                <a:spcPct val="100000"/>
              </a:lnSpc>
            </a:pPr>
            <a:r>
              <a:rPr spc="320" dirty="0">
                <a:latin typeface="Myriad Pro"/>
                <a:cs typeface="Myriad Pro"/>
              </a:rPr>
              <a:t>OBJECTIVES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5029962" y="1094140"/>
            <a:ext cx="3436620" cy="148758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  <a:buSzPct val="122222"/>
              <a:tabLst>
                <a:tab pos="381000" algn="l"/>
                <a:tab pos="381635" algn="l"/>
              </a:tabLst>
            </a:pPr>
            <a:endParaRPr lang="en-US" sz="1800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381000" indent="-368935">
              <a:lnSpc>
                <a:spcPct val="100000"/>
              </a:lnSpc>
              <a:spcBef>
                <a:spcPts val="100"/>
              </a:spcBef>
              <a:buSzPct val="122222"/>
              <a:buFont typeface="Arial"/>
              <a:buChar char="•"/>
              <a:tabLst>
                <a:tab pos="381000" algn="l"/>
                <a:tab pos="381635" algn="l"/>
              </a:tabLst>
            </a:pPr>
            <a:r>
              <a:rPr lang="x-none" dirty="0" smtClean="0">
                <a:solidFill>
                  <a:srgbClr val="FFFFFF"/>
                </a:solidFill>
                <a:latin typeface="Times New Roman"/>
                <a:cs typeface="Times New Roman"/>
              </a:rPr>
              <a:t>Complete 3D printing of nose cones.</a:t>
            </a:r>
            <a:endParaRPr sz="1800" dirty="0">
              <a:latin typeface="Times New Roman"/>
              <a:cs typeface="Times New Roman"/>
            </a:endParaRPr>
          </a:p>
          <a:p>
            <a:pPr marL="381000" indent="-368935">
              <a:lnSpc>
                <a:spcPct val="100000"/>
              </a:lnSpc>
              <a:spcBef>
                <a:spcPts val="325"/>
              </a:spcBef>
              <a:buSzPct val="122222"/>
              <a:buFont typeface="Arial"/>
              <a:buChar char="•"/>
              <a:tabLst>
                <a:tab pos="381000" algn="l"/>
                <a:tab pos="381635" algn="l"/>
              </a:tabLst>
            </a:pPr>
            <a:r>
              <a:rPr sz="1800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Designing of fin size</a:t>
            </a:r>
          </a:p>
          <a:p>
            <a:pPr marL="381000" indent="-368935">
              <a:lnSpc>
                <a:spcPct val="100000"/>
              </a:lnSpc>
              <a:spcBef>
                <a:spcPts val="325"/>
              </a:spcBef>
              <a:buSzPct val="122222"/>
              <a:buFont typeface="Arial"/>
              <a:buChar char="•"/>
              <a:tabLst>
                <a:tab pos="381000" algn="l"/>
                <a:tab pos="381635" algn="l"/>
              </a:tabLst>
            </a:pPr>
            <a:r>
              <a:rPr lang="x-none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Fin Fabrication</a:t>
            </a:r>
            <a:endParaRPr sz="1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4000" y="0"/>
                </a:moveTo>
                <a:lnTo>
                  <a:pt x="0" y="0"/>
                </a:lnTo>
                <a:lnTo>
                  <a:pt x="0" y="5143500"/>
                </a:lnTo>
                <a:lnTo>
                  <a:pt x="9144000" y="5143500"/>
                </a:lnTo>
                <a:lnTo>
                  <a:pt x="9144000" y="0"/>
                </a:lnTo>
                <a:close/>
              </a:path>
            </a:pathLst>
          </a:custGeom>
          <a:solidFill>
            <a:srgbClr val="1F27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61" y="2998470"/>
            <a:ext cx="9144000" cy="0"/>
          </a:xfrm>
          <a:custGeom>
            <a:avLst/>
            <a:gdLst/>
            <a:ahLst/>
            <a:cxnLst/>
            <a:rect l="l" t="t" r="r" b="b"/>
            <a:pathLst>
              <a:path w="9144000">
                <a:moveTo>
                  <a:pt x="0" y="0"/>
                </a:moveTo>
                <a:lnTo>
                  <a:pt x="9144000" y="0"/>
                </a:lnTo>
              </a:path>
            </a:pathLst>
          </a:custGeom>
          <a:ln w="19050">
            <a:solidFill>
              <a:srgbClr val="62D296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400300" y="1791766"/>
            <a:ext cx="434149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-5" dirty="0">
                <a:solidFill>
                  <a:srgbClr val="FFFFFF"/>
                </a:solidFill>
                <a:latin typeface="Times New Roman"/>
                <a:cs typeface="Times New Roman"/>
              </a:rPr>
              <a:t>THANKYOU</a:t>
            </a:r>
            <a:endParaRPr sz="60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128128" y="3527880"/>
            <a:ext cx="50609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spc="-10" dirty="0">
                <a:solidFill>
                  <a:srgbClr val="FFFFFF"/>
                </a:solidFill>
                <a:latin typeface="Times New Roman"/>
                <a:cs typeface="Times New Roman"/>
              </a:rPr>
              <a:t>Q</a:t>
            </a:r>
            <a:r>
              <a:rPr sz="2200" spc="-5" dirty="0">
                <a:solidFill>
                  <a:srgbClr val="FFFFFF"/>
                </a:solidFill>
                <a:latin typeface="Times New Roman"/>
                <a:cs typeface="Times New Roman"/>
              </a:rPr>
              <a:t>/A</a:t>
            </a:r>
            <a:endParaRPr sz="2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25275" y="2458778"/>
            <a:ext cx="2901315" cy="66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200" dirty="0">
                <a:solidFill>
                  <a:srgbClr val="1F2729"/>
                </a:solidFill>
                <a:latin typeface="Arial"/>
                <a:cs typeface="Arial"/>
              </a:rPr>
              <a:t>OVERVIEW</a:t>
            </a:r>
            <a:endParaRPr sz="42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135916" y="863768"/>
            <a:ext cx="3526154" cy="16055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marR="5080" indent="-342900">
              <a:lnSpc>
                <a:spcPct val="114999"/>
              </a:lnSpc>
              <a:spcBef>
                <a:spcPts val="100"/>
              </a:spcBef>
              <a:buSzPct val="122222"/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sz="1800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F</a:t>
            </a:r>
            <a:r>
              <a:rPr lang="x-none" sz="1800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abrication</a:t>
            </a:r>
            <a:r>
              <a:rPr sz="1800" spc="-45" dirty="0" smtClean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sz="18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FFFFF"/>
                </a:solidFill>
                <a:latin typeface="Times New Roman"/>
                <a:cs typeface="Times New Roman"/>
              </a:rPr>
              <a:t>the</a:t>
            </a:r>
            <a:r>
              <a:rPr sz="1800" spc="-1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FFFFF"/>
                </a:solidFill>
                <a:latin typeface="Times New Roman"/>
                <a:cs typeface="Times New Roman"/>
              </a:rPr>
              <a:t>Launch </a:t>
            </a:r>
            <a:r>
              <a:rPr sz="1800" spc="-434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1800" dirty="0">
                <a:solidFill>
                  <a:srgbClr val="FFFFFF"/>
                </a:solidFill>
                <a:latin typeface="Times New Roman"/>
                <a:cs typeface="Times New Roman"/>
              </a:rPr>
              <a:t>pad</a:t>
            </a:r>
            <a:r>
              <a:rPr lang="en-US" sz="1800" dirty="0">
                <a:solidFill>
                  <a:srgbClr val="FFFFFF"/>
                </a:solidFill>
                <a:latin typeface="Times New Roman"/>
                <a:cs typeface="Times New Roman"/>
              </a:rPr>
              <a:t>.</a:t>
            </a:r>
            <a:endParaRPr sz="1800" dirty="0">
              <a:latin typeface="Times New Roman"/>
              <a:cs typeface="Times New Roman"/>
            </a:endParaRPr>
          </a:p>
          <a:p>
            <a:pPr marL="355600" marR="443865" indent="-342900">
              <a:lnSpc>
                <a:spcPct val="114999"/>
              </a:lnSpc>
              <a:buSzPct val="122222"/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dirty="0" smtClean="0">
                <a:solidFill>
                  <a:srgbClr val="FFFFFF"/>
                </a:solidFill>
                <a:latin typeface="Times New Roman"/>
                <a:cs typeface="Times New Roman"/>
              </a:rPr>
              <a:t>Fabrication </a:t>
            </a:r>
            <a:r>
              <a:rPr lang="en-US" dirty="0">
                <a:solidFill>
                  <a:srgbClr val="FFFFFF"/>
                </a:solidFill>
                <a:latin typeface="Times New Roman"/>
                <a:cs typeface="Times New Roman"/>
              </a:rPr>
              <a:t>of the fin alignment jig.</a:t>
            </a:r>
            <a:endParaRPr sz="1800" dirty="0">
              <a:latin typeface="Times New Roman"/>
              <a:cs typeface="Times New Roman"/>
            </a:endParaRPr>
          </a:p>
          <a:p>
            <a:pPr marL="355600" marR="125095" indent="-342900">
              <a:lnSpc>
                <a:spcPct val="114999"/>
              </a:lnSpc>
              <a:buSzPct val="122222"/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en-US" dirty="0" smtClean="0">
                <a:solidFill>
                  <a:srgbClr val="FFFFFF"/>
                </a:solidFill>
                <a:latin typeface="Times New Roman"/>
                <a:cs typeface="Times New Roman"/>
              </a:rPr>
              <a:t>parachute </a:t>
            </a:r>
            <a:r>
              <a:rPr lang="x-none" dirty="0" smtClean="0">
                <a:solidFill>
                  <a:srgbClr val="FFFFFF"/>
                </a:solidFill>
                <a:latin typeface="Times New Roman"/>
                <a:cs typeface="Times New Roman"/>
              </a:rPr>
              <a:t>test</a:t>
            </a:r>
          </a:p>
          <a:p>
            <a:pPr marL="355600" marR="125095" indent="-342900">
              <a:lnSpc>
                <a:spcPct val="114999"/>
              </a:lnSpc>
              <a:buSzPct val="122222"/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lang="x-none" sz="1800" dirty="0" smtClean="0">
                <a:solidFill>
                  <a:srgbClr val="FFFFFF"/>
                </a:solidFill>
                <a:latin typeface="Times New Roman"/>
                <a:cs typeface="Times New Roman"/>
              </a:rPr>
              <a:t>Nose cone 3D fabrication. </a:t>
            </a:r>
            <a:endParaRPr sz="1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42159" y="1861492"/>
            <a:ext cx="2512060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>
                <a:solidFill>
                  <a:srgbClr val="1F2729"/>
                </a:solidFill>
                <a:latin typeface="Times New Roman"/>
                <a:cs typeface="Times New Roman"/>
              </a:rPr>
              <a:t>L</a:t>
            </a:r>
            <a:r>
              <a:rPr sz="4400" dirty="0">
                <a:solidFill>
                  <a:srgbClr val="1F2729"/>
                </a:solidFill>
                <a:latin typeface="Times New Roman"/>
                <a:cs typeface="Times New Roman"/>
              </a:rPr>
              <a:t>a</a:t>
            </a:r>
            <a:r>
              <a:rPr sz="4400" spc="5" dirty="0">
                <a:solidFill>
                  <a:srgbClr val="1F2729"/>
                </a:solidFill>
                <a:latin typeface="Times New Roman"/>
                <a:cs typeface="Times New Roman"/>
              </a:rPr>
              <a:t>un</a:t>
            </a:r>
            <a:r>
              <a:rPr sz="4400" dirty="0">
                <a:solidFill>
                  <a:srgbClr val="1F2729"/>
                </a:solidFill>
                <a:latin typeface="Times New Roman"/>
                <a:cs typeface="Times New Roman"/>
              </a:rPr>
              <a:t>c</a:t>
            </a:r>
            <a:r>
              <a:rPr sz="4400" spc="5" dirty="0">
                <a:solidFill>
                  <a:srgbClr val="1F2729"/>
                </a:solidFill>
                <a:latin typeface="Times New Roman"/>
                <a:cs typeface="Times New Roman"/>
              </a:rPr>
              <a:t>h</a:t>
            </a:r>
            <a:r>
              <a:rPr sz="4400" spc="-10" dirty="0">
                <a:solidFill>
                  <a:srgbClr val="1F2729"/>
                </a:solidFill>
                <a:latin typeface="Times New Roman"/>
                <a:cs typeface="Times New Roman"/>
              </a:rPr>
              <a:t>p</a:t>
            </a:r>
            <a:r>
              <a:rPr sz="4400" dirty="0">
                <a:solidFill>
                  <a:srgbClr val="1F2729"/>
                </a:solidFill>
                <a:latin typeface="Times New Roman"/>
                <a:cs typeface="Times New Roman"/>
              </a:rPr>
              <a:t>ad</a:t>
            </a:r>
            <a:endParaRPr sz="440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14924" y="786491"/>
            <a:ext cx="470534" cy="345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100" spc="-5" dirty="0">
                <a:solidFill>
                  <a:srgbClr val="606060"/>
                </a:solidFill>
                <a:latin typeface="Arial"/>
                <a:cs typeface="Arial"/>
              </a:rPr>
              <a:t>#20</a:t>
            </a:r>
            <a:endParaRPr sz="2100">
              <a:latin typeface="Arial"/>
              <a:cs typeface="Arial"/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xmlns="" id="{F9BF1D33-68A6-4FF4-8947-D02CD309A349}"/>
              </a:ext>
            </a:extLst>
          </p:cNvPr>
          <p:cNvSpPr txBox="1"/>
          <p:nvPr/>
        </p:nvSpPr>
        <p:spPr>
          <a:xfrm>
            <a:off x="4876800" y="209550"/>
            <a:ext cx="3526154" cy="132549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999"/>
              </a:lnSpc>
              <a:spcBef>
                <a:spcPts val="100"/>
              </a:spcBef>
              <a:buSzPct val="122222"/>
              <a:tabLst>
                <a:tab pos="354965" algn="l"/>
                <a:tab pos="355600" algn="l"/>
              </a:tabLst>
            </a:pPr>
            <a:r>
              <a:rPr lang="x-none" b="1" u="sng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FABRICATION PROCESS</a:t>
            </a:r>
            <a:r>
              <a:rPr lang="en-US" b="1" u="sng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endParaRPr lang="en-US" b="1" u="sng" spc="-5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298450" marR="5080" indent="-285750">
              <a:lnSpc>
                <a:spcPct val="114999"/>
              </a:lnSpc>
              <a:spcBef>
                <a:spcPts val="100"/>
              </a:spcBef>
              <a:buSzPct val="122222"/>
              <a:buFont typeface="Arial" panose="020B0604020202020204" pitchFamily="34" charset="0"/>
              <a:buChar char="•"/>
              <a:tabLst>
                <a:tab pos="354965" algn="l"/>
                <a:tab pos="355600" algn="l"/>
              </a:tabLst>
            </a:pPr>
            <a:r>
              <a:rPr lang="x-none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95% complete. </a:t>
            </a:r>
          </a:p>
          <a:p>
            <a:pPr marL="298450" marR="5080" indent="-285750">
              <a:lnSpc>
                <a:spcPct val="114999"/>
              </a:lnSpc>
              <a:spcBef>
                <a:spcPts val="100"/>
              </a:spcBef>
              <a:buSzPct val="122222"/>
              <a:buFont typeface="Arial" panose="020B0604020202020204" pitchFamily="34" charset="0"/>
              <a:buChar char="•"/>
              <a:tabLst>
                <a:tab pos="354965" algn="l"/>
                <a:tab pos="355600" algn="l"/>
              </a:tabLst>
            </a:pPr>
            <a:r>
              <a:rPr lang="x-none" u="sng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CHALLENGES</a:t>
            </a:r>
            <a:endParaRPr lang="en-US" u="sng" spc="-5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298450" marR="5080" indent="-285750">
              <a:lnSpc>
                <a:spcPct val="114999"/>
              </a:lnSpc>
              <a:spcBef>
                <a:spcPts val="100"/>
              </a:spcBef>
              <a:buSzPct val="122222"/>
              <a:buFont typeface="Arial" panose="020B0604020202020204" pitchFamily="34" charset="0"/>
              <a:buChar char="•"/>
              <a:tabLst>
                <a:tab pos="354965" algn="l"/>
                <a:tab pos="355600" algn="l"/>
              </a:tabLst>
            </a:pPr>
            <a:r>
              <a:rPr lang="en-US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lang="x-none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ime for issuing tools. </a:t>
            </a:r>
            <a:endParaRPr sz="1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61950"/>
            <a:ext cx="7957913" cy="369332"/>
          </a:xfrm>
        </p:spPr>
        <p:txBody>
          <a:bodyPr/>
          <a:lstStyle/>
          <a:p>
            <a:pPr algn="ctr"/>
            <a:r>
              <a:rPr lang="x-none" sz="2400" dirty="0" smtClean="0"/>
              <a:t>90% Complete 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16"/>
          <a:stretch/>
        </p:blipFill>
        <p:spPr>
          <a:xfrm>
            <a:off x="5334000" y="1123950"/>
            <a:ext cx="3123009" cy="361526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6" b="13333"/>
          <a:stretch/>
        </p:blipFill>
        <p:spPr>
          <a:xfrm>
            <a:off x="990600" y="1276350"/>
            <a:ext cx="289321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92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20542" y="1861492"/>
            <a:ext cx="3550920" cy="2044791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5"/>
              </a:spcBef>
            </a:pPr>
            <a:r>
              <a:rPr lang="en-US" sz="4400" dirty="0">
                <a:solidFill>
                  <a:srgbClr val="1F2729"/>
                </a:solidFill>
                <a:latin typeface="Times New Roman"/>
                <a:cs typeface="Times New Roman"/>
              </a:rPr>
              <a:t>Fabrication of the fin alignment jig</a:t>
            </a:r>
            <a:endParaRPr sz="44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008570" y="1629689"/>
            <a:ext cx="3107690" cy="859210"/>
          </a:xfrm>
          <a:prstGeom prst="rect">
            <a:avLst/>
          </a:prstGeom>
        </p:spPr>
        <p:txBody>
          <a:bodyPr vert="horz" wrap="square" lIns="0" tIns="149860" rIns="0" bIns="0" rtlCol="0">
            <a:spAutoFit/>
          </a:bodyPr>
          <a:lstStyle/>
          <a:p>
            <a:pPr marL="299085" indent="-287020">
              <a:lnSpc>
                <a:spcPct val="100000"/>
              </a:lnSpc>
              <a:spcBef>
                <a:spcPts val="118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lang="x-none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100% </a:t>
            </a:r>
            <a:r>
              <a:rPr lang="en-US" spc="-5" dirty="0" smtClean="0">
                <a:solidFill>
                  <a:srgbClr val="FFFFFF"/>
                </a:solidFill>
                <a:latin typeface="Times New Roman"/>
                <a:cs typeface="Times New Roman"/>
              </a:rPr>
              <a:t>complete</a:t>
            </a:r>
            <a:r>
              <a:rPr lang="en-US" spc="-5" dirty="0">
                <a:solidFill>
                  <a:srgbClr val="FFFFFF"/>
                </a:solidFill>
                <a:latin typeface="Times New Roman"/>
                <a:cs typeface="Times New Roman"/>
              </a:rPr>
              <a:t>. </a:t>
            </a:r>
            <a:endParaRPr lang="en-US" sz="1800" spc="-5" dirty="0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299085" indent="-287020">
              <a:lnSpc>
                <a:spcPct val="100000"/>
              </a:lnSpc>
              <a:spcBef>
                <a:spcPts val="118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endParaRPr lang="en-US"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09551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942A11F-DE22-43D9-81C5-62D96D8E3A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09550"/>
            <a:ext cx="8176701" cy="38647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A95353B-2845-41FC-81CF-E86C62F701B9}"/>
              </a:ext>
            </a:extLst>
          </p:cNvPr>
          <p:cNvSpPr txBox="1"/>
          <p:nvPr/>
        </p:nvSpPr>
        <p:spPr>
          <a:xfrm>
            <a:off x="2514600" y="4400550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x-none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50% Jig Assembly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0375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85751"/>
            <a:ext cx="7957913" cy="430887"/>
          </a:xfrm>
        </p:spPr>
        <p:txBody>
          <a:bodyPr/>
          <a:lstStyle/>
          <a:p>
            <a:r>
              <a:rPr lang="x-none" sz="2800" dirty="0" smtClean="0"/>
              <a:t>Complete jig Assembly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797" y="1352550"/>
            <a:ext cx="5973603" cy="282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667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76400" y="2190750"/>
            <a:ext cx="3581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US" sz="4000" spc="-5" dirty="0">
                <a:solidFill>
                  <a:srgbClr val="1F2729"/>
                </a:solidFill>
                <a:latin typeface="Times New Roman"/>
                <a:cs typeface="Times New Roman"/>
              </a:rPr>
              <a:t>Parachutes</a:t>
            </a:r>
            <a:endParaRPr lang="en-US" sz="4000" dirty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05400" y="895350"/>
            <a:ext cx="3581400" cy="3392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99085" marR="5080" lvl="0" indent="-287020">
              <a:lnSpc>
                <a:spcPct val="15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The fabricated parachutes were tested to determine their performance.</a:t>
            </a:r>
          </a:p>
          <a:p>
            <a:pPr marL="299085" marR="5080" lvl="0" indent="-287020">
              <a:lnSpc>
                <a:spcPct val="15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endParaRPr lang="en-US">
              <a:solidFill>
                <a:srgbClr val="FFFFFF"/>
              </a:solidFill>
              <a:latin typeface="Times New Roman"/>
              <a:cs typeface="Times New Roman"/>
            </a:endParaRPr>
          </a:p>
          <a:p>
            <a:pPr marL="299085" marR="5080" lvl="0" indent="-287020">
              <a:lnSpc>
                <a:spcPct val="150000"/>
              </a:lnSpc>
              <a:spcBef>
                <a:spcPts val="100"/>
              </a:spcBef>
              <a:buFont typeface="Arial"/>
              <a:buChar char="•"/>
              <a:tabLst>
                <a:tab pos="299085" algn="l"/>
                <a:tab pos="299720" algn="l"/>
              </a:tabLst>
            </a:pPr>
            <a:r>
              <a:rPr lang="en-US">
                <a:solidFill>
                  <a:srgbClr val="FFFFFF"/>
                </a:solidFill>
                <a:latin typeface="Times New Roman"/>
                <a:cs typeface="Times New Roman"/>
              </a:rPr>
              <a:t>It was attached the to the back of a moving object (bike) to simulate its opening after ejection.</a:t>
            </a:r>
            <a:endParaRPr lang="en-US" dirty="0">
              <a:solidFill>
                <a:prstClr val="black"/>
              </a:solidFill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305965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043" y="209550"/>
            <a:ext cx="7957913" cy="369332"/>
          </a:xfrm>
        </p:spPr>
        <p:txBody>
          <a:bodyPr/>
          <a:lstStyle/>
          <a:p>
            <a:r>
              <a:rPr lang="x-none" sz="2400" dirty="0" smtClean="0"/>
              <a:t>Testing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256D84D-702A-4D49-8764-B336CF870E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047750"/>
            <a:ext cx="2131219" cy="3788833"/>
          </a:xfrm>
          <a:prstGeom prst="rect">
            <a:avLst/>
          </a:prstGeom>
        </p:spPr>
      </p:pic>
      <p:pic>
        <p:nvPicPr>
          <p:cNvPr id="5" name="WhatsApp Video 2023-05-18 at 6.32.40 PM">
            <a:hlinkClick r:id="" action="ppaction://media"/>
            <a:extLst>
              <a:ext uri="{FF2B5EF4-FFF2-40B4-BE49-F238E27FC236}">
                <a16:creationId xmlns:a16="http://schemas.microsoft.com/office/drawing/2014/main" xmlns="" id="{D18B4896-94A8-4020-B1FF-1F8F5EF792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38600" y="1042555"/>
            <a:ext cx="2922551" cy="378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744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1302</TotalTime>
  <Words>231</Words>
  <Application>Microsoft Office PowerPoint</Application>
  <PresentationFormat>On-screen Show (16:9)</PresentationFormat>
  <Paragraphs>45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Myriad Pro</vt:lpstr>
      <vt:lpstr>Times New Roman</vt:lpstr>
      <vt:lpstr>Office Theme</vt:lpstr>
      <vt:lpstr>PowerPoint Presentation</vt:lpstr>
      <vt:lpstr>PowerPoint Presentation</vt:lpstr>
      <vt:lpstr>PowerPoint Presentation</vt:lpstr>
      <vt:lpstr>90% Complete </vt:lpstr>
      <vt:lpstr>PowerPoint Presentation</vt:lpstr>
      <vt:lpstr>PowerPoint Presentation</vt:lpstr>
      <vt:lpstr>Complete jig Assembly</vt:lpstr>
      <vt:lpstr>PowerPoint Presentation</vt:lpstr>
      <vt:lpstr>Testing</vt:lpstr>
      <vt:lpstr>Results and Observations</vt:lpstr>
      <vt:lpstr>PowerPoint Presentation</vt:lpstr>
      <vt:lpstr>Nose cone 3D fabrication.  </vt:lpstr>
      <vt:lpstr>NEXT WEEK’S OBJECTIVES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Airframe Progress Report</dc:title>
  <dc:creator>Francis</dc:creator>
  <cp:lastModifiedBy>kasporave</cp:lastModifiedBy>
  <cp:revision>34</cp:revision>
  <dcterms:created xsi:type="dcterms:W3CDTF">2023-05-03T09:49:09Z</dcterms:created>
  <dcterms:modified xsi:type="dcterms:W3CDTF">2023-06-05T06:50:15Z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2023-05-03T00:00:00Z</vt:filetime>
  </property>
  <property fmtid="{D5CDD505-2E9C-101B-9397-08002B2CF9AE}" pid="3" name="Creator">
    <vt:lpwstr>Acrobat PDFMaker 21 for PowerPoint</vt:lpwstr>
  </property>
  <property fmtid="{D5CDD505-2E9C-101B-9397-08002B2CF9AE}" pid="4" name="LastSaved">
    <vt:filetime>2023-05-03T00:00:00Z</vt:filetime>
  </property>
</Properties>
</file>